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308" r:id="rId2"/>
    <p:sldId id="307" r:id="rId3"/>
  </p:sldIdLst>
  <p:sldSz cx="9144000" cy="6858000" type="screen4x3"/>
  <p:notesSz cx="6797675" cy="9925050"/>
  <p:embeddedFontLst>
    <p:embeddedFont>
      <p:font typeface="IBM Plex Sans" panose="020B0604020202020204" charset="0"/>
      <p:regular r:id="rId5"/>
      <p:bold r:id="rId6"/>
      <p:italic r:id="rId7"/>
      <p:boldItalic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1" roundtripDataSignature="AMtx7mhAS36eKtURqyL7AWYxohGCwpBE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>
        <p:guide orient="horz" pos="2161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71" Type="http://customschemas.google.com/relationships/presentationmetadata" Target="metadata"/><Relationship Id="rId2" Type="http://schemas.openxmlformats.org/officeDocument/2006/relationships/slide" Target="slides/slide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74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73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45659" cy="497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7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6431"/>
            <a:ext cx="5438140" cy="390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9427076"/>
            <a:ext cx="2945659" cy="49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7076"/>
            <a:ext cx="2945659" cy="49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l-P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" name="Google Shape;46;p1:notes"/>
          <p:cNvSpPr txBox="1">
            <a:spLocks noGrp="1"/>
          </p:cNvSpPr>
          <p:nvPr>
            <p:ph type="body" idx="1"/>
          </p:nvPr>
        </p:nvSpPr>
        <p:spPr>
          <a:xfrm>
            <a:off x="679768" y="4776431"/>
            <a:ext cx="5438140" cy="390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" name="Google Shape;47;p1:notes"/>
          <p:cNvSpPr txBox="1">
            <a:spLocks noGrp="1"/>
          </p:cNvSpPr>
          <p:nvPr>
            <p:ph type="sldNum" idx="12"/>
          </p:nvPr>
        </p:nvSpPr>
        <p:spPr>
          <a:xfrm>
            <a:off x="3850443" y="9427076"/>
            <a:ext cx="2945659" cy="49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3403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5:notes"/>
          <p:cNvSpPr txBox="1">
            <a:spLocks noGrp="1"/>
          </p:cNvSpPr>
          <p:nvPr>
            <p:ph type="body" idx="1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6" name="Google Shape;386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6"/>
          <p:cNvSpPr txBox="1">
            <a:spLocks noGrp="1"/>
          </p:cNvSpPr>
          <p:nvPr>
            <p:ph type="dt" idx="10"/>
          </p:nvPr>
        </p:nvSpPr>
        <p:spPr>
          <a:xfrm>
            <a:off x="228600" y="4237567"/>
            <a:ext cx="10668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46"/>
          <p:cNvSpPr txBox="1">
            <a:spLocks noGrp="1"/>
          </p:cNvSpPr>
          <p:nvPr>
            <p:ph type="ftr" idx="11"/>
          </p:nvPr>
        </p:nvSpPr>
        <p:spPr>
          <a:xfrm>
            <a:off x="1562100" y="4237567"/>
            <a:ext cx="14478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46"/>
          <p:cNvSpPr txBox="1">
            <a:spLocks noGrp="1"/>
          </p:cNvSpPr>
          <p:nvPr>
            <p:ph type="sldNum" idx="12"/>
          </p:nvPr>
        </p:nvSpPr>
        <p:spPr>
          <a:xfrm>
            <a:off x="3276600" y="4237567"/>
            <a:ext cx="10668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2edc36a0716_0_502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g2edc36a0716_0_50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g2edc36a0716_0_502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g2edc36a0716_0_50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g2edc36a0716_0_50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g2edc36a0716_0_50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2edc36a0716_0_50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g2edc36a0716_0_50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g2edc36a0716_0_50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g2edc36a0716_0_50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g2edc36a0716_0_50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2edc36a0716_0_515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g2edc36a0716_0_515"/>
          <p:cNvSpPr txBox="1">
            <a:spLocks noGrp="1"/>
          </p:cNvSpPr>
          <p:nvPr>
            <p:ph type="body" idx="1"/>
          </p:nvPr>
        </p:nvSpPr>
        <p:spPr>
          <a:xfrm>
            <a:off x="629841" y="1681163"/>
            <a:ext cx="38685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g2edc36a0716_0_515"/>
          <p:cNvSpPr txBox="1">
            <a:spLocks noGrp="1"/>
          </p:cNvSpPr>
          <p:nvPr>
            <p:ph type="body" idx="2"/>
          </p:nvPr>
        </p:nvSpPr>
        <p:spPr>
          <a:xfrm>
            <a:off x="629841" y="2505075"/>
            <a:ext cx="38685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g2edc36a0716_0_515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4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g2edc36a0716_0_515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4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g2edc36a0716_0_51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g2edc36a0716_0_51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g2edc36a0716_0_51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eść">
  <p:cSld name="treść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g2edc36a0716_0_494"/>
          <p:cNvSpPr txBox="1"/>
          <p:nvPr/>
        </p:nvSpPr>
        <p:spPr>
          <a:xfrm>
            <a:off x="7315772" y="6309320"/>
            <a:ext cx="16773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pl-PL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g2edc36a0716_0_494"/>
          <p:cNvSpPr txBox="1">
            <a:spLocks noGrp="1"/>
          </p:cNvSpPr>
          <p:nvPr>
            <p:ph type="title"/>
          </p:nvPr>
        </p:nvSpPr>
        <p:spPr>
          <a:xfrm>
            <a:off x="606832" y="1693237"/>
            <a:ext cx="78873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5F51"/>
              </a:buClr>
              <a:buSzPts val="3810"/>
              <a:buFont typeface="Arial"/>
              <a:buNone/>
              <a:defRPr sz="3809" b="0" i="0" u="none" strike="noStrike" cap="none">
                <a:solidFill>
                  <a:srgbClr val="015F5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g2edc36a0716_0_494"/>
          <p:cNvSpPr txBox="1">
            <a:spLocks noGrp="1"/>
          </p:cNvSpPr>
          <p:nvPr>
            <p:ph type="body" idx="1"/>
          </p:nvPr>
        </p:nvSpPr>
        <p:spPr>
          <a:xfrm>
            <a:off x="608782" y="2819349"/>
            <a:ext cx="7887300" cy="19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66"/>
              </a:spcBef>
              <a:spcAft>
                <a:spcPts val="0"/>
              </a:spcAft>
              <a:buClr>
                <a:srgbClr val="006050"/>
              </a:buClr>
              <a:buSzPts val="2328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105" algn="l" rtl="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rgbClr val="006050"/>
              </a:buClr>
              <a:buSzPts val="1693"/>
              <a:buFont typeface="Arial"/>
              <a:buChar char="•"/>
              <a:defRPr sz="169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79793" algn="l" rtl="0">
              <a:lnSpc>
                <a:spcPct val="10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ts val="2381"/>
              <a:buFont typeface="Arial"/>
              <a:buChar char="•"/>
              <a:defRPr sz="238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9664" algn="l" rtl="0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–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9664" algn="l" rtl="0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»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9664" algn="l" rtl="0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•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9664" algn="l" rtl="0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•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9664" algn="l" rtl="0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•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9664" algn="l" rtl="0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•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4" name="Google Shape;14;g2edc36a0716_0_494"/>
          <p:cNvCxnSpPr/>
          <p:nvPr/>
        </p:nvCxnSpPr>
        <p:spPr>
          <a:xfrm>
            <a:off x="511364" y="1222319"/>
            <a:ext cx="1371900" cy="0"/>
          </a:xfrm>
          <a:prstGeom prst="straightConnector1">
            <a:avLst/>
          </a:prstGeom>
          <a:noFill/>
          <a:ln w="25400" cap="flat" cmpd="sng">
            <a:solidFill>
              <a:srgbClr val="006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15;g2edc36a0716_0_494"/>
          <p:cNvSpPr txBox="1"/>
          <p:nvPr/>
        </p:nvSpPr>
        <p:spPr>
          <a:xfrm>
            <a:off x="205958" y="6346207"/>
            <a:ext cx="1622400" cy="2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70"/>
              <a:buFont typeface="Arial"/>
              <a:buNone/>
            </a:pPr>
            <a:r>
              <a:rPr lang="pl-PL" sz="127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www.lasy.gov.pl</a:t>
            </a:r>
            <a:endParaRPr sz="127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" name="Google Shape;16;g2edc36a0716_0_4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610" y="306119"/>
            <a:ext cx="1428586" cy="762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78444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9">
          <p15:clr>
            <a:srgbClr val="FBAE40"/>
          </p15:clr>
        </p15:guide>
        <p15:guide id="2" pos="287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"/>
          <p:cNvSpPr/>
          <p:nvPr/>
        </p:nvSpPr>
        <p:spPr>
          <a:xfrm>
            <a:off x="4398771" y="3220154"/>
            <a:ext cx="235962" cy="360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5"/>
              <a:buFont typeface="Arial"/>
              <a:buNone/>
            </a:pPr>
            <a:r>
              <a:rPr lang="pl-PL" sz="17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" name="Google Shape;5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7025" y="3775767"/>
            <a:ext cx="5025341" cy="234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47030" y="208708"/>
            <a:ext cx="2649936" cy="14522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1"/>
          <p:cNvCxnSpPr/>
          <p:nvPr/>
        </p:nvCxnSpPr>
        <p:spPr>
          <a:xfrm>
            <a:off x="3174117" y="1769288"/>
            <a:ext cx="2795762" cy="0"/>
          </a:xfrm>
          <a:prstGeom prst="straightConnector1">
            <a:avLst/>
          </a:prstGeom>
          <a:noFill/>
          <a:ln w="25400" cap="flat" cmpd="sng">
            <a:solidFill>
              <a:srgbClr val="006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" name="Google Shape;54;p1"/>
          <p:cNvSpPr txBox="1"/>
          <p:nvPr/>
        </p:nvSpPr>
        <p:spPr>
          <a:xfrm>
            <a:off x="2831800" y="6311525"/>
            <a:ext cx="336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l-PL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październik 2024</a:t>
            </a:r>
            <a:endParaRPr sz="1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 txBox="1"/>
          <p:nvPr/>
        </p:nvSpPr>
        <p:spPr>
          <a:xfrm>
            <a:off x="1331700" y="1877574"/>
            <a:ext cx="6480600" cy="1850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92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400" b="1" i="0" u="none" strike="noStrike" cap="none">
                <a:solidFill>
                  <a:srgbClr val="015F51"/>
                </a:solidFill>
                <a:latin typeface="Calibri"/>
                <a:ea typeface="Calibri"/>
                <a:cs typeface="Calibri"/>
                <a:sym typeface="Calibri"/>
              </a:rPr>
              <a:t>Raport z pilotażowego, uspołecznionego procesu zainicjowanego przez Ministerstwo Klimatu </a:t>
            </a:r>
            <a:br>
              <a:rPr lang="pl-PL" sz="2400" b="1" i="0" u="none" strike="noStrike" cap="none">
                <a:solidFill>
                  <a:srgbClr val="015F5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2400" b="1" i="0" u="none" strike="noStrike" cap="none">
                <a:solidFill>
                  <a:srgbClr val="015F51"/>
                </a:solidFill>
                <a:latin typeface="Calibri"/>
                <a:ea typeface="Calibri"/>
                <a:cs typeface="Calibri"/>
                <a:sym typeface="Calibri"/>
              </a:rPr>
              <a:t>i Środowiska dotyczącego lasów o wiodącej funkcji społecznej wokół miasta Kraków</a:t>
            </a:r>
            <a:endParaRPr sz="2400" b="0" i="0" u="none" strike="noStrike" cap="none">
              <a:solidFill>
                <a:srgbClr val="006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55;p1" descr="Plik:Poland wordmark2.png – Wikipedia, wolna encyklopedi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41420" y="3752315"/>
            <a:ext cx="1641694" cy="164169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Prostokąt 11"/>
          <p:cNvSpPr/>
          <p:nvPr/>
        </p:nvSpPr>
        <p:spPr>
          <a:xfrm>
            <a:off x="7894495" y="4212376"/>
            <a:ext cx="263770" cy="2045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Owal 12"/>
          <p:cNvSpPr/>
          <p:nvPr/>
        </p:nvSpPr>
        <p:spPr>
          <a:xfrm>
            <a:off x="8282354" y="4875990"/>
            <a:ext cx="131884" cy="14067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9790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5"/>
          <p:cNvSpPr/>
          <p:nvPr/>
        </p:nvSpPr>
        <p:spPr>
          <a:xfrm>
            <a:off x="123119" y="919293"/>
            <a:ext cx="1982542" cy="613644"/>
          </a:xfrm>
          <a:custGeom>
            <a:avLst/>
            <a:gdLst/>
            <a:ahLst/>
            <a:cxnLst/>
            <a:rect l="l" t="t" r="r" b="b"/>
            <a:pathLst>
              <a:path w="3965083" h="1227288" extrusionOk="0">
                <a:moveTo>
                  <a:pt x="0" y="0"/>
                </a:moveTo>
                <a:lnTo>
                  <a:pt x="3965083" y="0"/>
                </a:lnTo>
                <a:lnTo>
                  <a:pt x="3965083" y="1227288"/>
                </a:lnTo>
                <a:lnTo>
                  <a:pt x="0" y="122728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45"/>
          <p:cNvSpPr txBox="1"/>
          <p:nvPr/>
        </p:nvSpPr>
        <p:spPr>
          <a:xfrm>
            <a:off x="776962" y="1666287"/>
            <a:ext cx="7182900" cy="456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117" b="1" i="0" u="none" strike="noStrike" cap="none" dirty="0">
                <a:solidFill>
                  <a:srgbClr val="005023"/>
                </a:solidFill>
                <a:latin typeface="IBM Plex Sans"/>
                <a:ea typeface="IBM Plex Sans"/>
                <a:cs typeface="IBM Plex Sans"/>
                <a:sym typeface="IBM Plex Sans"/>
              </a:rPr>
              <a:t>Załącznik numer </a:t>
            </a:r>
            <a:r>
              <a:rPr lang="pl-PL" sz="2117" b="1" dirty="0">
                <a:solidFill>
                  <a:srgbClr val="005023"/>
                </a:solidFill>
                <a:latin typeface="IBM Plex Sans"/>
                <a:ea typeface="IBM Plex Sans"/>
                <a:cs typeface="IBM Plex Sans"/>
                <a:sym typeface="IBM Plex Sans"/>
              </a:rPr>
              <a:t>8</a:t>
            </a:r>
            <a:r>
              <a:rPr lang="pl-PL" sz="2117" b="1" i="0" u="none" strike="noStrike" cap="none" dirty="0">
                <a:solidFill>
                  <a:srgbClr val="005023"/>
                </a:solidFill>
                <a:latin typeface="IBM Plex Sans"/>
                <a:ea typeface="IBM Plex Sans"/>
                <a:cs typeface="IBM Plex Sans"/>
                <a:sym typeface="IBM Plex Sans"/>
              </a:rPr>
              <a:t> </a:t>
            </a:r>
            <a:endParaRPr sz="7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45"/>
          <p:cNvSpPr txBox="1"/>
          <p:nvPr/>
        </p:nvSpPr>
        <p:spPr>
          <a:xfrm>
            <a:off x="1114388" y="2451250"/>
            <a:ext cx="7182900" cy="130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5" indent="0" algn="l" rtl="0">
              <a:lnSpc>
                <a:spcPct val="12119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45"/>
          <p:cNvSpPr txBox="1"/>
          <p:nvPr/>
        </p:nvSpPr>
        <p:spPr>
          <a:xfrm>
            <a:off x="553364" y="2255724"/>
            <a:ext cx="7887300" cy="2971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400" b="0" i="0" u="none" strike="noStrike" cap="none" dirty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Zestawienie uwag członków zespołu do raportu i wyniki ich rozpatrzenia – z załączonymi dokumentami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342900" lvl="0" indent="-342900">
              <a:buAutoNum type="arabicPeriod"/>
            </a:pPr>
            <a:r>
              <a:rPr lang="pl-PL" dirty="0" smtClean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Zestawienie </a:t>
            </a:r>
            <a:r>
              <a:rPr lang="pl-PL" dirty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uwag członków zespołu do raportu - </a:t>
            </a:r>
            <a:r>
              <a:rPr lang="pl-PL" dirty="0" smtClean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KRAKÓW.pdf</a:t>
            </a:r>
          </a:p>
          <a:p>
            <a:pPr marL="342900" lvl="0" indent="-342900">
              <a:buAutoNum type="arabicPeriod"/>
            </a:pPr>
            <a:r>
              <a:rPr lang="pl-PL" dirty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Materiały NGO1 - 10 organizacji i naukowców - Anna </a:t>
            </a:r>
            <a:r>
              <a:rPr lang="pl-PL" dirty="0" smtClean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Treit</a:t>
            </a:r>
          </a:p>
          <a:p>
            <a:pPr marL="342900" lvl="0" indent="-342900">
              <a:buAutoNum type="arabicPeriod"/>
            </a:pPr>
            <a:r>
              <a:rPr lang="pl-PL" dirty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Do załącznika nr 6 Stanowisko Starosty Wielickiego</a:t>
            </a: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285750" marR="0" lvl="2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marL="342900" marR="0" lvl="0" indent="-19685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0414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68</Words>
  <Application>Microsoft Office PowerPoint</Application>
  <PresentationFormat>Pokaz na ekranie (4:3)</PresentationFormat>
  <Paragraphs>23</Paragraphs>
  <Slides>2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IBM Plex Sans</vt:lpstr>
      <vt:lpstr>Calibri</vt:lpstr>
      <vt:lpstr>Arial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Kacper Bierowiec (RDLP w Krakowie)</dc:creator>
  <cp:lastModifiedBy>Kacper Bierowiec (RDLP w Krakowie)</cp:lastModifiedBy>
  <cp:revision>25</cp:revision>
  <dcterms:created xsi:type="dcterms:W3CDTF">2016-09-09T09:29:50Z</dcterms:created>
  <dcterms:modified xsi:type="dcterms:W3CDTF">2024-11-12T14:05:01Z</dcterms:modified>
</cp:coreProperties>
</file>